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340" r:id="rId4"/>
    <p:sldId id="309" r:id="rId6"/>
    <p:sldId id="342" r:id="rId7"/>
    <p:sldId id="341" r:id="rId8"/>
    <p:sldId id="339" r:id="rId9"/>
    <p:sldId id="314" r:id="rId10"/>
  </p:sldIdLst>
  <p:sldSz cx="9144000" cy="5143500" type="screen16x9"/>
  <p:notesSz cx="9144000" cy="5143500"/>
  <p:embeddedFontLst>
    <p:embeddedFont>
      <p:font typeface="Economica" panose="02000506040000020004"/>
      <p:regular r:id="rId14"/>
    </p:embeddedFont>
    <p:embeddedFont>
      <p:font typeface="Open Sans" panose="020B0606030504020204"/>
      <p:regular r:id="rId15"/>
    </p:embeddedFont>
    <p:embeddedFont>
      <p:font typeface="Muli Regular"/>
      <p:regular r:id="rId16"/>
      <p:italic r:id="rId17"/>
    </p:embeddedFont>
    <p:embeddedFont>
      <p:font typeface="微软雅黑" panose="020B0503020204020204" charset="-122"/>
      <p:regular r:id="rId18"/>
    </p:embeddedFont>
    <p:embeddedFont>
      <p:font typeface="等线" panose="02010600030101010101" charset="-122"/>
      <p:regular r:id="rId19"/>
    </p:embeddedFont>
    <p:embeddedFont>
      <p:font typeface="Muli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7F6"/>
    <a:srgbClr val="2B93F0"/>
    <a:srgbClr val="72AE46"/>
    <a:srgbClr val="FEC000"/>
    <a:srgbClr val="8B4DD1"/>
    <a:srgbClr val="ADCE89"/>
    <a:srgbClr val="00BFB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9277" autoAdjust="0"/>
  </p:normalViewPr>
  <p:slideViewPr>
    <p:cSldViewPr snapToGrid="0" showGuides="1">
      <p:cViewPr varScale="1">
        <p:scale>
          <a:sx n="131" d="100"/>
          <a:sy n="131" d="100"/>
        </p:scale>
        <p:origin x="222" y="102"/>
      </p:cViewPr>
      <p:guideLst>
        <p:guide orient="horz" pos="2880"/>
        <p:guide pos="212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https://cebsit.cas.cn/kpwz/201907/t20190703_5332556.html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从前庭核到海马的潜在通路：</a:t>
            </a: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  https://www.researchgate.net/figure/Some-potential-pathways-from-the-vestibular-nucleus-to-the-hippocampus-Abbreviations_fig7_7806450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前庭</a:t>
            </a: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-</a:t>
            </a: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海马相互作用：</a:t>
            </a: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  https://pubmed.ncbi.nlm.nih.gov/9347344/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https://cebsit.cas.cn/kpwz/201907/t20190703_5332556.html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https://cebsit.cas.cn/kpwz/201907/t20190703_5332556.html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https://cebsit.cas.cn/kpwz/201907/t20190703_5332556.html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https://cebsit.cas.cn/kpwz/201907/t20190703_5332556.html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网络连接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背外侧纹状体 和 运动皮层  控制自动驾驶行为</a:t>
            </a:r>
            <a:endParaRPr lang="zh-CN" altLang="en-US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 matchingName="Title and Content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6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1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：湖南大学</a:t>
            </a: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3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3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  <a:endParaRPr kumimoji="0" sz="3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69999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1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8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4" y="4228728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月</a:t>
            </a:r>
            <a:endParaRPr kumimoji="0" lang="zh-CN" altLang="en-US" sz="150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3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谢谢各位专家！</a:t>
            </a:r>
            <a:endParaRPr kumimoji="0" lang="zh-CN" altLang="en-US" sz="540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敬请批评指正！</a:t>
            </a:r>
            <a:endParaRPr kumimoji="0" lang="zh-CN" altLang="en-US" sz="5400" b="1" i="0" u="none" strike="noStrike" kern="1200" cap="none" spc="45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69999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1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菱形 23"/>
          <p:cNvSpPr/>
          <p:nvPr userDrawn="1"/>
        </p:nvSpPr>
        <p:spPr>
          <a:xfrm>
            <a:off x="5163875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  <a:endParaRPr kumimoji="0" lang="zh-CN" altLang="en-US" sz="2100" b="1" i="0" u="none" strike="noStrike" kern="1200" cap="none" spc="0" normalizeH="0" baseline="0" noProof="0">
              <a:ln>
                <a:noFill/>
              </a:ln>
              <a:solidFill>
                <a:srgbClr val="0344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  <a:endParaRPr kumimoji="0" lang="zh-CN" alt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一、背景与意义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Section header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9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6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二、内容与方案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三、创新与成果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四、基础与条件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五、进度与预算</a:t>
            </a:r>
            <a:endParaRPr kumimoji="0" lang="zh-CN" altLang="en-US" sz="165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userDrawn="1"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1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五、项目总结</a:t>
            </a:r>
            <a:endParaRPr kumimoji="0" lang="zh-CN" altLang="en-US" sz="165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srgbClr val="FF3300">
                      <a:tint val="23500"/>
                      <a:satMod val="160000"/>
                    </a:srgbClr>
                  </a:gs>
                </a:gsLst>
                <a:lin ang="5400000" scaled="0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/>
              <a:ea typeface="微软雅黑" panose="020B0503020204020204" charset="-122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matchingName="Title and body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showMasterSp="0" matchingName="Title and two columns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showMasterSp="0" matchingName="Title 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/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/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4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95885" y="4190365"/>
            <a:ext cx="8890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rgbClr val="2B93F0"/>
                </a:solidFill>
              </a:rPr>
              <a:t>Otoconia</a:t>
            </a:r>
            <a:endParaRPr lang="en-US" altLang="zh-CN" sz="1000">
              <a:solidFill>
                <a:srgbClr val="2B93F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29765" y="3728085"/>
            <a:ext cx="1112520" cy="1568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linear acceleration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06955" y="1308100"/>
            <a:ext cx="522605" cy="1568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角加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97480" y="598285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方位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头部朝向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096" y="1108050"/>
            <a:ext cx="1086419" cy="110859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12" y="3423906"/>
            <a:ext cx="1050290" cy="101417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169359" y="3124825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速度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2329815" y="1572895"/>
            <a:ext cx="570230" cy="10795"/>
          </a:xfrm>
          <a:prstGeom prst="straightConnector1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07260" y="4014470"/>
            <a:ext cx="563245" cy="3810"/>
          </a:xfrm>
          <a:prstGeom prst="straightConnector1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514450" y="2169745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</a:rPr>
              <a:t>支持制导</a:t>
            </a:r>
            <a:endParaRPr lang="zh-CN" sz="900" b="1">
              <a:solidFill>
                <a:schemeClr val="tx1"/>
              </a:solidFill>
            </a:endParaRPr>
          </a:p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的坐标系</a:t>
            </a:r>
            <a:endParaRPr lang="zh-CN" altLang="en-US" sz="900" b="1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45323" y="1537886"/>
            <a:ext cx="526264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速度</a:t>
            </a:r>
            <a:r>
              <a:rPr lang="en-US" altLang="zh-CN" sz="900" b="1">
                <a:solidFill>
                  <a:srgbClr val="C00000"/>
                </a:solidFill>
              </a:rPr>
              <a:t>/</a:t>
            </a:r>
            <a:r>
              <a:rPr lang="zh-CN" altLang="en-US" sz="900" b="1">
                <a:solidFill>
                  <a:srgbClr val="C00000"/>
                </a:solidFill>
              </a:rPr>
              <a:t>加速度</a:t>
            </a:r>
            <a:r>
              <a:rPr lang="zh-CN" altLang="en-US" sz="900" b="1">
                <a:solidFill>
                  <a:schemeClr val="tx1"/>
                </a:solidFill>
              </a:rPr>
              <a:t>积分得到</a:t>
            </a:r>
            <a:r>
              <a:rPr lang="zh-CN" altLang="en-US" sz="900" b="1">
                <a:solidFill>
                  <a:srgbClr val="C00000"/>
                </a:solidFill>
              </a:rPr>
              <a:t>历史路径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9" y="1191667"/>
            <a:ext cx="933446" cy="92011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845884" y="804545"/>
            <a:ext cx="145732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空间地图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网格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59293" y="2157213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rgbClr val="C00000"/>
                </a:solidFill>
              </a:rPr>
              <a:t>信息整合</a:t>
            </a:r>
            <a:endParaRPr lang="zh-CN" sz="900" b="1">
              <a:solidFill>
                <a:srgbClr val="C00000"/>
              </a:solidFill>
            </a:endParaRPr>
          </a:p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误差修正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30670" y="2930528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 b="1">
                <a:solidFill>
                  <a:srgbClr val="C00000"/>
                </a:solidFill>
              </a:rPr>
              <a:t>边界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400" y="3281303"/>
            <a:ext cx="1050290" cy="1050290"/>
          </a:xfrm>
          <a:prstGeom prst="rect">
            <a:avLst/>
          </a:prstGeom>
        </p:spPr>
      </p:pic>
      <p:sp>
        <p:nvSpPr>
          <p:cNvPr id="37" name="圆角矩形 36"/>
          <p:cNvSpPr/>
          <p:nvPr/>
        </p:nvSpPr>
        <p:spPr>
          <a:xfrm>
            <a:off x="8646795" y="1381125"/>
            <a:ext cx="412750" cy="24250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环境信息相机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|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视网膜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8" name="肘形连接符 37"/>
          <p:cNvCxnSpPr/>
          <p:nvPr/>
        </p:nvCxnSpPr>
        <p:spPr>
          <a:xfrm rot="16200000" flipV="1">
            <a:off x="7780020" y="1967865"/>
            <a:ext cx="939165" cy="308610"/>
          </a:xfrm>
          <a:prstGeom prst="bentConnector3">
            <a:avLst>
              <a:gd name="adj1" fmla="val 100033"/>
            </a:avLst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37" idx="1"/>
            <a:endCxn id="36" idx="3"/>
          </p:cNvCxnSpPr>
          <p:nvPr/>
        </p:nvCxnSpPr>
        <p:spPr>
          <a:xfrm rot="10800000" flipV="1">
            <a:off x="8152765" y="2593975"/>
            <a:ext cx="494030" cy="12122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46" y="2216526"/>
            <a:ext cx="1052195" cy="1036955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3557905" y="2333625"/>
            <a:ext cx="128714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认知地图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海马体</a:t>
            </a:r>
            <a:r>
              <a:rPr lang="zh-CN" altLang="en-US" sz="1200" b="1">
                <a:solidFill>
                  <a:srgbClr val="C00000"/>
                </a:solidFill>
              </a:rPr>
              <a:t>位置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49" name="肘形连接符 48"/>
          <p:cNvCxnSpPr>
            <a:stCxn id="20" idx="3"/>
            <a:endCxn id="42" idx="0"/>
          </p:cNvCxnSpPr>
          <p:nvPr/>
        </p:nvCxnSpPr>
        <p:spPr>
          <a:xfrm>
            <a:off x="4083685" y="1662430"/>
            <a:ext cx="1362075" cy="554355"/>
          </a:xfrm>
          <a:prstGeom prst="bentConnector2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22" idx="3"/>
            <a:endCxn id="42" idx="1"/>
          </p:cNvCxnSpPr>
          <p:nvPr/>
        </p:nvCxnSpPr>
        <p:spPr>
          <a:xfrm flipV="1">
            <a:off x="4121150" y="2734945"/>
            <a:ext cx="798830" cy="119570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29" idx="1"/>
            <a:endCxn id="42" idx="3"/>
          </p:cNvCxnSpPr>
          <p:nvPr/>
        </p:nvCxnSpPr>
        <p:spPr>
          <a:xfrm rot="10800000" flipV="1">
            <a:off x="5971540" y="1651635"/>
            <a:ext cx="1132205" cy="1083310"/>
          </a:xfrm>
          <a:prstGeom prst="bentConnector3">
            <a:avLst>
              <a:gd name="adj1" fmla="val 49972"/>
            </a:avLst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6" idx="1"/>
            <a:endCxn id="42" idx="2"/>
          </p:cNvCxnSpPr>
          <p:nvPr/>
        </p:nvCxnSpPr>
        <p:spPr>
          <a:xfrm rot="10800000">
            <a:off x="5445125" y="3253740"/>
            <a:ext cx="1656715" cy="552450"/>
          </a:xfrm>
          <a:prstGeom prst="bentConnector2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" y="3058795"/>
            <a:ext cx="1877695" cy="184213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520" y="342900"/>
            <a:ext cx="1983740" cy="2304415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47090" y="57150"/>
            <a:ext cx="70612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C00000"/>
                </a:solidFill>
              </a:rPr>
              <a:t>rotation</a:t>
            </a:r>
            <a:endParaRPr lang="en-US" altLang="zh-CN" sz="1000" b="1">
              <a:solidFill>
                <a:srgbClr val="C0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635" y="2333625"/>
            <a:ext cx="8890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solidFill>
                  <a:srgbClr val="2B93F0"/>
                </a:solidFill>
              </a:rPr>
              <a:t>semicircular canal</a:t>
            </a:r>
            <a:endParaRPr lang="en-US" altLang="zh-CN" sz="1000">
              <a:solidFill>
                <a:srgbClr val="2B93F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48005" y="2647315"/>
            <a:ext cx="67945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/>
                </a:solidFill>
              </a:rPr>
              <a:t>Increasing </a:t>
            </a:r>
            <a:endParaRPr lang="en-US" altLang="zh-CN" sz="800">
              <a:solidFill>
                <a:schemeClr val="tx1"/>
              </a:solidFill>
            </a:endParaRPr>
          </a:p>
          <a:p>
            <a:pPr algn="ctr"/>
            <a:r>
              <a:rPr lang="en-US" altLang="zh-CN" sz="800">
                <a:solidFill>
                  <a:schemeClr val="tx1"/>
                </a:solidFill>
              </a:rPr>
              <a:t>in firing</a:t>
            </a:r>
            <a:endParaRPr lang="en-US" altLang="zh-CN" sz="80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151255" y="2647315"/>
            <a:ext cx="753745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>
                <a:solidFill>
                  <a:schemeClr val="tx1"/>
                </a:solidFill>
              </a:rPr>
              <a:t>Decreasing </a:t>
            </a:r>
            <a:r>
              <a:rPr lang="en-US" altLang="zh-CN" sz="800">
                <a:solidFill>
                  <a:schemeClr val="tx1"/>
                </a:solidFill>
              </a:rPr>
              <a:t>in firing</a:t>
            </a:r>
            <a:endParaRPr lang="en-US" altLang="zh-CN" sz="80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151255" y="3253740"/>
            <a:ext cx="957580" cy="24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rgbClr val="C00000"/>
                </a:solidFill>
              </a:rPr>
              <a:t>translation</a:t>
            </a:r>
            <a:endParaRPr lang="en-US" altLang="zh-CN" sz="10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994868" y="1765533"/>
            <a:ext cx="52269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chemeClr val="tx1"/>
                </a:solidFill>
              </a:rPr>
              <a:t>内嗅皮层</a:t>
            </a:r>
            <a:endParaRPr lang="zh-CN" sz="1200" b="1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03848" y="3475365"/>
            <a:ext cx="151066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认知地图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海马体</a:t>
            </a:r>
            <a:r>
              <a:rPr lang="zh-CN" altLang="en-US" sz="1200" b="1">
                <a:solidFill>
                  <a:srgbClr val="C00000"/>
                </a:solidFill>
              </a:rPr>
              <a:t>位置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59495" y="2567255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900" b="1">
                <a:solidFill>
                  <a:schemeClr val="tx1"/>
                </a:solidFill>
              </a:rPr>
              <a:t>支持制导</a:t>
            </a:r>
            <a:endParaRPr lang="zh-CN" sz="900" b="1">
              <a:solidFill>
                <a:schemeClr val="tx1"/>
              </a:solidFill>
            </a:endParaRPr>
          </a:p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的坐标系</a:t>
            </a:r>
            <a:endParaRPr lang="zh-CN" altLang="en-US" sz="900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92132" y="2836809"/>
            <a:ext cx="1514525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基于</a:t>
            </a:r>
            <a:r>
              <a:rPr lang="zh-CN" altLang="en-US" sz="900" b="1">
                <a:solidFill>
                  <a:srgbClr val="C00000"/>
                </a:solidFill>
              </a:rPr>
              <a:t>外部</a:t>
            </a:r>
            <a:r>
              <a:rPr lang="zh-CN" altLang="en-US" sz="900" b="1">
                <a:solidFill>
                  <a:schemeClr val="tx1"/>
                </a:solidFill>
              </a:rPr>
              <a:t>环境的定位信息</a:t>
            </a:r>
            <a:endParaRPr lang="zh-CN" altLang="en-US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(</a:t>
            </a:r>
            <a:r>
              <a:rPr lang="zh-CN" altLang="en-US" sz="900" b="1">
                <a:solidFill>
                  <a:srgbClr val="C00000"/>
                </a:solidFill>
              </a:rPr>
              <a:t>绝对</a:t>
            </a:r>
            <a:r>
              <a:rPr lang="zh-CN" altLang="en-US" sz="900" b="1">
                <a:solidFill>
                  <a:schemeClr val="tx1"/>
                </a:solidFill>
              </a:rPr>
              <a:t>坐标系</a:t>
            </a:r>
            <a:r>
              <a:rPr lang="en-US" altLang="zh-CN" sz="900" b="1">
                <a:solidFill>
                  <a:schemeClr val="tx1"/>
                </a:solidFill>
              </a:rPr>
              <a:t>)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3628" y="1907456"/>
            <a:ext cx="526264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速度</a:t>
            </a:r>
            <a:r>
              <a:rPr lang="en-US" altLang="zh-CN" sz="900" b="1">
                <a:solidFill>
                  <a:srgbClr val="C00000"/>
                </a:solidFill>
              </a:rPr>
              <a:t>/</a:t>
            </a:r>
            <a:r>
              <a:rPr lang="zh-CN" altLang="en-US" sz="900" b="1">
                <a:solidFill>
                  <a:srgbClr val="C00000"/>
                </a:solidFill>
              </a:rPr>
              <a:t>加速度</a:t>
            </a:r>
            <a:r>
              <a:rPr lang="zh-CN" altLang="en-US" sz="900" b="1">
                <a:solidFill>
                  <a:schemeClr val="tx1"/>
                </a:solidFill>
              </a:rPr>
              <a:t>积分得到</a:t>
            </a:r>
            <a:r>
              <a:rPr lang="zh-CN" altLang="en-US" sz="900" b="1">
                <a:solidFill>
                  <a:srgbClr val="C00000"/>
                </a:solidFill>
              </a:rPr>
              <a:t>历史路径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619395" y="805962"/>
            <a:ext cx="1605404" cy="1568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视觉</a:t>
            </a:r>
            <a:r>
              <a:rPr lang="en-US" altLang="zh-CN" sz="1200" b="1">
                <a:solidFill>
                  <a:schemeClr val="tx1"/>
                </a:solidFill>
              </a:rPr>
              <a:t>-</a:t>
            </a:r>
            <a:r>
              <a:rPr lang="zh-CN" altLang="en-US" sz="1200" b="1">
                <a:solidFill>
                  <a:schemeClr val="tx1"/>
                </a:solidFill>
              </a:rPr>
              <a:t>光流</a:t>
            </a:r>
            <a:r>
              <a:rPr lang="en-US" altLang="zh-CN" sz="1200" b="1">
                <a:solidFill>
                  <a:schemeClr val="tx1"/>
                </a:solidFill>
              </a:rPr>
              <a:t>/</a:t>
            </a:r>
            <a:r>
              <a:rPr lang="zh-CN" altLang="en-US" sz="1200" b="1">
                <a:solidFill>
                  <a:schemeClr val="tx1"/>
                </a:solidFill>
              </a:rPr>
              <a:t>听觉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077496" y="3129226"/>
            <a:ext cx="521605" cy="2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动作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指令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4868" y="762448"/>
            <a:ext cx="7298234" cy="391902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670070" y="1235190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方位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头部朝向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211" y="1602715"/>
            <a:ext cx="1086419" cy="1108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64" y="1589177"/>
            <a:ext cx="933446" cy="92011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1490929" y="1202055"/>
            <a:ext cx="145732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空间地图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网格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86" y="3129021"/>
            <a:ext cx="1052195" cy="1036955"/>
          </a:xfrm>
          <a:prstGeom prst="rect">
            <a:avLst/>
          </a:prstGeom>
        </p:spPr>
      </p:pic>
      <p:sp>
        <p:nvSpPr>
          <p:cNvPr id="46" name="圆角矩形 45"/>
          <p:cNvSpPr/>
          <p:nvPr/>
        </p:nvSpPr>
        <p:spPr>
          <a:xfrm>
            <a:off x="5173317" y="125232"/>
            <a:ext cx="1564640" cy="5429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自运动信息</a:t>
            </a:r>
            <a:r>
              <a:rPr lang="en-US" altLang="zh-CN" b="1">
                <a:solidFill>
                  <a:schemeClr val="tx1"/>
                </a:solidFill>
              </a:rPr>
              <a:t>-IMU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（半规管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耳石）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2122685" y="115009"/>
            <a:ext cx="1701638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环境信息</a:t>
            </a:r>
            <a:r>
              <a:rPr lang="en-US" altLang="zh-CN" b="1">
                <a:solidFill>
                  <a:schemeClr val="tx1"/>
                </a:solidFill>
              </a:rPr>
              <a:t>-</a:t>
            </a:r>
            <a:r>
              <a:rPr lang="zh-CN" altLang="en-US" b="1">
                <a:solidFill>
                  <a:schemeClr val="tx1"/>
                </a:solidFill>
              </a:rPr>
              <a:t>相机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（视网膜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耳蜗</a:t>
            </a:r>
            <a:r>
              <a:rPr lang="en-US" altLang="zh-CN">
                <a:solidFill>
                  <a:schemeClr val="tx1"/>
                </a:solidFill>
              </a:rPr>
              <a:t>…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485927" y="1106805"/>
            <a:ext cx="5953631" cy="1687830"/>
          </a:xfrm>
          <a:prstGeom prst="rect">
            <a:avLst/>
          </a:prstGeom>
          <a:noFill/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983793" y="3331966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动作细胞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（伏隔核）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570822" y="3331967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3" name="右箭头 62"/>
          <p:cNvSpPr/>
          <p:nvPr/>
        </p:nvSpPr>
        <p:spPr>
          <a:xfrm>
            <a:off x="3627967" y="3434841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>
          <a:xfrm>
            <a:off x="5187123" y="3480353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 rot="16200000">
            <a:off x="2728587" y="4428026"/>
            <a:ext cx="42369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072642" y="4793146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目标</a:t>
            </a:r>
            <a:r>
              <a:rPr lang="en-US" altLang="zh-CN" b="1">
                <a:solidFill>
                  <a:schemeClr val="tx1"/>
                </a:solidFill>
              </a:rPr>
              <a:t>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070723" y="4793146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目标</a:t>
            </a:r>
            <a:r>
              <a:rPr lang="en-US" altLang="zh-CN" b="1">
                <a:solidFill>
                  <a:schemeClr val="tx1"/>
                </a:solidFill>
              </a:rPr>
              <a:t>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778643" y="4834888"/>
            <a:ext cx="292080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937073" y="4165976"/>
            <a:ext cx="1356135" cy="4627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 多巴胺神经元</a:t>
            </a:r>
            <a:r>
              <a:rPr lang="zh-CN" altLang="en-US" b="1">
                <a:solidFill>
                  <a:schemeClr val="tx1"/>
                </a:solidFill>
              </a:rPr>
              <a:t>（腹侧被盖区）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右箭头 73"/>
          <p:cNvSpPr/>
          <p:nvPr/>
        </p:nvSpPr>
        <p:spPr>
          <a:xfrm rot="16200000">
            <a:off x="4379838" y="3877920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615140" y="3934193"/>
            <a:ext cx="691517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奖励值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2" name="十字箭头 11"/>
          <p:cNvSpPr/>
          <p:nvPr/>
        </p:nvSpPr>
        <p:spPr>
          <a:xfrm>
            <a:off x="6724691" y="3138299"/>
            <a:ext cx="932556" cy="882458"/>
          </a:xfrm>
          <a:prstGeom prst="quadArrow">
            <a:avLst/>
          </a:prstGeom>
          <a:solidFill>
            <a:srgbClr val="ADC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动作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032527" y="836681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角加速度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018560" y="845004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线加速度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04338" y="2554723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900" b="1">
                <a:solidFill>
                  <a:srgbClr val="C00000"/>
                </a:solidFill>
              </a:rPr>
              <a:t>信息整合</a:t>
            </a:r>
            <a:endParaRPr lang="zh-CN" sz="900" b="1">
              <a:solidFill>
                <a:srgbClr val="C00000"/>
              </a:solidFill>
            </a:endParaRPr>
          </a:p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误差修正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55595" y="1234443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rgbClr val="C00000"/>
                </a:solidFill>
              </a:rPr>
              <a:t>边界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325" y="1585218"/>
            <a:ext cx="1050290" cy="1050290"/>
          </a:xfrm>
          <a:prstGeom prst="rect">
            <a:avLst/>
          </a:prstGeom>
        </p:spPr>
      </p:pic>
      <p:cxnSp>
        <p:nvCxnSpPr>
          <p:cNvPr id="21" name="连接符: 肘形 20"/>
          <p:cNvCxnSpPr>
            <a:stCxn id="13" idx="2"/>
            <a:endCxn id="5" idx="0"/>
          </p:cNvCxnSpPr>
          <p:nvPr/>
        </p:nvCxnSpPr>
        <p:spPr>
          <a:xfrm rot="5400000">
            <a:off x="3235371" y="2511921"/>
            <a:ext cx="493513" cy="740686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/>
          <p:cNvCxnSpPr>
            <a:stCxn id="4" idx="2"/>
            <a:endCxn id="5" idx="0"/>
          </p:cNvCxnSpPr>
          <p:nvPr/>
        </p:nvCxnSpPr>
        <p:spPr>
          <a:xfrm rot="16200000" flipH="1">
            <a:off x="2353969" y="2371205"/>
            <a:ext cx="619733" cy="895897"/>
          </a:xfrm>
          <a:prstGeom prst="bentConnector3">
            <a:avLst>
              <a:gd name="adj1" fmla="val 59443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712" y="1609076"/>
            <a:ext cx="1050290" cy="1014177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308164" y="1261100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速度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cxnSp>
        <p:nvCxnSpPr>
          <p:cNvPr id="39" name="连接符: 肘形 38"/>
          <p:cNvCxnSpPr>
            <a:stCxn id="46" idx="2"/>
            <a:endCxn id="33" idx="0"/>
          </p:cNvCxnSpPr>
          <p:nvPr/>
        </p:nvCxnSpPr>
        <p:spPr>
          <a:xfrm rot="16200000" flipH="1">
            <a:off x="6037201" y="586593"/>
            <a:ext cx="592943" cy="756070"/>
          </a:xfrm>
          <a:prstGeom prst="bentConnector3">
            <a:avLst>
              <a:gd name="adj1" fmla="val 63922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46" idx="2"/>
            <a:endCxn id="53" idx="0"/>
          </p:cNvCxnSpPr>
          <p:nvPr/>
        </p:nvCxnSpPr>
        <p:spPr>
          <a:xfrm rot="5400000">
            <a:off x="5312422" y="591974"/>
            <a:ext cx="567033" cy="719399"/>
          </a:xfrm>
          <a:prstGeom prst="bentConnector3">
            <a:avLst>
              <a:gd name="adj1" fmla="val 66798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/>
          <p:cNvCxnSpPr>
            <a:stCxn id="47" idx="2"/>
            <a:endCxn id="41" idx="0"/>
          </p:cNvCxnSpPr>
          <p:nvPr/>
        </p:nvCxnSpPr>
        <p:spPr>
          <a:xfrm rot="5400000">
            <a:off x="2324630" y="553180"/>
            <a:ext cx="543837" cy="753912"/>
          </a:xfrm>
          <a:prstGeom prst="bentConnector3">
            <a:avLst>
              <a:gd name="adj1" fmla="val 62106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/>
          <p:cNvCxnSpPr>
            <a:stCxn id="47" idx="2"/>
            <a:endCxn id="10" idx="0"/>
          </p:cNvCxnSpPr>
          <p:nvPr/>
        </p:nvCxnSpPr>
        <p:spPr>
          <a:xfrm rot="16200000" flipH="1">
            <a:off x="3128209" y="503513"/>
            <a:ext cx="576225" cy="885634"/>
          </a:xfrm>
          <a:prstGeom prst="bentConnector3">
            <a:avLst>
              <a:gd name="adj1" fmla="val 58887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175260"/>
            <a:ext cx="1945640" cy="236982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040285" y="3727904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线加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06955" y="1308100"/>
            <a:ext cx="522605" cy="1568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角加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97480" y="598285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方位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头部朝向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96" y="1108050"/>
            <a:ext cx="1086419" cy="110859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612" y="3423906"/>
            <a:ext cx="1050290" cy="101417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169359" y="3124825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速度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2329815" y="1572895"/>
            <a:ext cx="570230" cy="10795"/>
          </a:xfrm>
          <a:prstGeom prst="straightConnector1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07260" y="4014470"/>
            <a:ext cx="563245" cy="3810"/>
          </a:xfrm>
          <a:prstGeom prst="straightConnector1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514450" y="2169745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</a:rPr>
              <a:t>支持制导</a:t>
            </a:r>
            <a:endParaRPr lang="zh-CN" sz="900" b="1">
              <a:solidFill>
                <a:schemeClr val="tx1"/>
              </a:solidFill>
            </a:endParaRPr>
          </a:p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的坐标系</a:t>
            </a:r>
            <a:endParaRPr lang="zh-CN" altLang="en-US" sz="900" b="1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45323" y="1537886"/>
            <a:ext cx="526264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速度</a:t>
            </a:r>
            <a:r>
              <a:rPr lang="en-US" altLang="zh-CN" sz="900" b="1">
                <a:solidFill>
                  <a:srgbClr val="C00000"/>
                </a:solidFill>
              </a:rPr>
              <a:t>/</a:t>
            </a:r>
            <a:r>
              <a:rPr lang="zh-CN" altLang="en-US" sz="900" b="1">
                <a:solidFill>
                  <a:srgbClr val="C00000"/>
                </a:solidFill>
              </a:rPr>
              <a:t>加速度</a:t>
            </a:r>
            <a:r>
              <a:rPr lang="zh-CN" altLang="en-US" sz="900" b="1">
                <a:solidFill>
                  <a:schemeClr val="tx1"/>
                </a:solidFill>
              </a:rPr>
              <a:t>积分得到</a:t>
            </a:r>
            <a:r>
              <a:rPr lang="zh-CN" altLang="en-US" sz="900" b="1">
                <a:solidFill>
                  <a:srgbClr val="C00000"/>
                </a:solidFill>
              </a:rPr>
              <a:t>历史路径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9" y="1191667"/>
            <a:ext cx="933446" cy="92011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845884" y="804545"/>
            <a:ext cx="145732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空间地图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网格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59293" y="2157213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rgbClr val="C00000"/>
                </a:solidFill>
              </a:rPr>
              <a:t>信息整合</a:t>
            </a:r>
            <a:endParaRPr lang="zh-CN" sz="900" b="1">
              <a:solidFill>
                <a:srgbClr val="C00000"/>
              </a:solidFill>
            </a:endParaRPr>
          </a:p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误差修正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30670" y="2930528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 b="1">
                <a:solidFill>
                  <a:srgbClr val="C00000"/>
                </a:solidFill>
              </a:rPr>
              <a:t>边界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400" y="3281303"/>
            <a:ext cx="1050290" cy="1050290"/>
          </a:xfrm>
          <a:prstGeom prst="rect">
            <a:avLst/>
          </a:prstGeom>
        </p:spPr>
      </p:pic>
      <p:sp>
        <p:nvSpPr>
          <p:cNvPr id="37" name="圆角矩形 36"/>
          <p:cNvSpPr/>
          <p:nvPr/>
        </p:nvSpPr>
        <p:spPr>
          <a:xfrm>
            <a:off x="8646795" y="1381125"/>
            <a:ext cx="412750" cy="24250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环境信息相机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|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视网膜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8" name="肘形连接符 37"/>
          <p:cNvCxnSpPr/>
          <p:nvPr/>
        </p:nvCxnSpPr>
        <p:spPr>
          <a:xfrm rot="16200000" flipV="1">
            <a:off x="7780020" y="1967865"/>
            <a:ext cx="939165" cy="308610"/>
          </a:xfrm>
          <a:prstGeom prst="bentConnector3">
            <a:avLst>
              <a:gd name="adj1" fmla="val 100033"/>
            </a:avLst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37" idx="1"/>
            <a:endCxn id="36" idx="3"/>
          </p:cNvCxnSpPr>
          <p:nvPr/>
        </p:nvCxnSpPr>
        <p:spPr>
          <a:xfrm rot="10800000" flipV="1">
            <a:off x="8152765" y="2593975"/>
            <a:ext cx="494030" cy="12122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946" y="2216526"/>
            <a:ext cx="1052195" cy="1036955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3557905" y="2333625"/>
            <a:ext cx="128714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认知地图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海马体</a:t>
            </a:r>
            <a:r>
              <a:rPr lang="zh-CN" altLang="en-US" sz="1200" b="1">
                <a:solidFill>
                  <a:srgbClr val="C00000"/>
                </a:solidFill>
              </a:rPr>
              <a:t>位置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49" name="肘形连接符 48"/>
          <p:cNvCxnSpPr>
            <a:stCxn id="20" idx="3"/>
            <a:endCxn id="42" idx="0"/>
          </p:cNvCxnSpPr>
          <p:nvPr/>
        </p:nvCxnSpPr>
        <p:spPr>
          <a:xfrm>
            <a:off x="4083685" y="1662430"/>
            <a:ext cx="1362075" cy="554355"/>
          </a:xfrm>
          <a:prstGeom prst="bentConnector2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22" idx="3"/>
            <a:endCxn id="42" idx="1"/>
          </p:cNvCxnSpPr>
          <p:nvPr/>
        </p:nvCxnSpPr>
        <p:spPr>
          <a:xfrm flipV="1">
            <a:off x="4121150" y="2734945"/>
            <a:ext cx="798830" cy="119570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29" idx="1"/>
            <a:endCxn id="42" idx="3"/>
          </p:cNvCxnSpPr>
          <p:nvPr/>
        </p:nvCxnSpPr>
        <p:spPr>
          <a:xfrm rot="10800000" flipV="1">
            <a:off x="5971540" y="1651635"/>
            <a:ext cx="1132205" cy="1083310"/>
          </a:xfrm>
          <a:prstGeom prst="bentConnector3">
            <a:avLst>
              <a:gd name="adj1" fmla="val 49972"/>
            </a:avLst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36" idx="1"/>
            <a:endCxn id="42" idx="2"/>
          </p:cNvCxnSpPr>
          <p:nvPr/>
        </p:nvCxnSpPr>
        <p:spPr>
          <a:xfrm rot="10800000">
            <a:off x="5445125" y="3253740"/>
            <a:ext cx="1656715" cy="552450"/>
          </a:xfrm>
          <a:prstGeom prst="bentConnector2">
            <a:avLst/>
          </a:prstGeom>
          <a:ln w="190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20" y="3058795"/>
            <a:ext cx="1877695" cy="18421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61113" y="1734418"/>
            <a:ext cx="52269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chemeClr val="tx1"/>
                </a:solidFill>
              </a:rPr>
              <a:t>内嗅皮层</a:t>
            </a:r>
            <a:endParaRPr lang="zh-CN" sz="1200" b="1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0093" y="3444250"/>
            <a:ext cx="151066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认知地图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海马体</a:t>
            </a:r>
            <a:r>
              <a:rPr lang="zh-CN" altLang="en-US" sz="1200" b="1">
                <a:solidFill>
                  <a:srgbClr val="C00000"/>
                </a:solidFill>
              </a:rPr>
              <a:t>位置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25740" y="2536140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900" b="1">
                <a:solidFill>
                  <a:schemeClr val="tx1"/>
                </a:solidFill>
              </a:rPr>
              <a:t>支持制导</a:t>
            </a:r>
            <a:endParaRPr lang="zh-CN" sz="900" b="1">
              <a:solidFill>
                <a:schemeClr val="tx1"/>
              </a:solidFill>
            </a:endParaRPr>
          </a:p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的坐标系</a:t>
            </a:r>
            <a:endParaRPr lang="zh-CN" altLang="en-US" sz="900" b="1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58377" y="2805694"/>
            <a:ext cx="1514525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基于</a:t>
            </a:r>
            <a:r>
              <a:rPr lang="zh-CN" altLang="en-US" sz="900" b="1">
                <a:solidFill>
                  <a:srgbClr val="C00000"/>
                </a:solidFill>
              </a:rPr>
              <a:t>外部</a:t>
            </a:r>
            <a:r>
              <a:rPr lang="zh-CN" altLang="en-US" sz="900" b="1">
                <a:solidFill>
                  <a:schemeClr val="tx1"/>
                </a:solidFill>
              </a:rPr>
              <a:t>环境的定位信息</a:t>
            </a:r>
            <a:endParaRPr lang="zh-CN" altLang="en-US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(</a:t>
            </a:r>
            <a:r>
              <a:rPr lang="zh-CN" altLang="en-US" sz="900" b="1">
                <a:solidFill>
                  <a:srgbClr val="C00000"/>
                </a:solidFill>
              </a:rPr>
              <a:t>绝对</a:t>
            </a:r>
            <a:r>
              <a:rPr lang="zh-CN" altLang="en-US" sz="900" b="1">
                <a:solidFill>
                  <a:schemeClr val="tx1"/>
                </a:solidFill>
              </a:rPr>
              <a:t>坐标系</a:t>
            </a:r>
            <a:r>
              <a:rPr lang="en-US" altLang="zh-CN" sz="900" b="1">
                <a:solidFill>
                  <a:schemeClr val="tx1"/>
                </a:solidFill>
              </a:rPr>
              <a:t>)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09873" y="1876341"/>
            <a:ext cx="526264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速度</a:t>
            </a:r>
            <a:r>
              <a:rPr lang="en-US" altLang="zh-CN" sz="900" b="1">
                <a:solidFill>
                  <a:srgbClr val="C00000"/>
                </a:solidFill>
              </a:rPr>
              <a:t>/</a:t>
            </a:r>
            <a:r>
              <a:rPr lang="zh-CN" altLang="en-US" sz="900" b="1">
                <a:solidFill>
                  <a:srgbClr val="C00000"/>
                </a:solidFill>
              </a:rPr>
              <a:t>加速度</a:t>
            </a:r>
            <a:r>
              <a:rPr lang="zh-CN" altLang="en-US" sz="900" b="1">
                <a:solidFill>
                  <a:schemeClr val="tx1"/>
                </a:solidFill>
              </a:rPr>
              <a:t>积分得到</a:t>
            </a:r>
            <a:r>
              <a:rPr lang="zh-CN" altLang="en-US" sz="900" b="1">
                <a:solidFill>
                  <a:srgbClr val="C00000"/>
                </a:solidFill>
              </a:rPr>
              <a:t>历史路径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85640" y="774847"/>
            <a:ext cx="1605404" cy="1568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视觉</a:t>
            </a:r>
            <a:r>
              <a:rPr lang="en-US" altLang="zh-CN" sz="1200" b="1">
                <a:solidFill>
                  <a:schemeClr val="tx1"/>
                </a:solidFill>
              </a:rPr>
              <a:t>-</a:t>
            </a:r>
            <a:r>
              <a:rPr lang="zh-CN" altLang="en-US" sz="1200" b="1">
                <a:solidFill>
                  <a:schemeClr val="tx1"/>
                </a:solidFill>
              </a:rPr>
              <a:t>光流</a:t>
            </a:r>
            <a:r>
              <a:rPr lang="en-US" altLang="zh-CN" sz="1200" b="1">
                <a:solidFill>
                  <a:schemeClr val="tx1"/>
                </a:solidFill>
              </a:rPr>
              <a:t>/</a:t>
            </a:r>
            <a:r>
              <a:rPr lang="zh-CN" altLang="en-US" sz="1200" b="1">
                <a:solidFill>
                  <a:schemeClr val="tx1"/>
                </a:solidFill>
              </a:rPr>
              <a:t>听觉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836315" y="1204075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方位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头部朝向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5456" y="1571600"/>
            <a:ext cx="1086419" cy="1108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09" y="1558062"/>
            <a:ext cx="933446" cy="92011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57174" y="1170940"/>
            <a:ext cx="145732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空间地图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网格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31" y="3097906"/>
            <a:ext cx="1052195" cy="1036955"/>
          </a:xfrm>
          <a:prstGeom prst="rect">
            <a:avLst/>
          </a:prstGeom>
        </p:spPr>
      </p:pic>
      <p:sp>
        <p:nvSpPr>
          <p:cNvPr id="46" name="圆角矩形 45"/>
          <p:cNvSpPr/>
          <p:nvPr/>
        </p:nvSpPr>
        <p:spPr>
          <a:xfrm>
            <a:off x="4339562" y="94117"/>
            <a:ext cx="1564640" cy="5429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自运动信息</a:t>
            </a:r>
            <a:r>
              <a:rPr lang="en-US" altLang="zh-CN" b="1">
                <a:solidFill>
                  <a:schemeClr val="tx1"/>
                </a:solidFill>
              </a:rPr>
              <a:t>-IMU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（半规管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耳石）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288930" y="83894"/>
            <a:ext cx="1701638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环境信息</a:t>
            </a:r>
            <a:r>
              <a:rPr lang="en-US" altLang="zh-CN" b="1">
                <a:solidFill>
                  <a:schemeClr val="tx1"/>
                </a:solidFill>
              </a:rPr>
              <a:t>-</a:t>
            </a:r>
            <a:r>
              <a:rPr lang="zh-CN" altLang="en-US" b="1">
                <a:solidFill>
                  <a:schemeClr val="tx1"/>
                </a:solidFill>
              </a:rPr>
              <a:t>相机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（视网膜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耳蜗</a:t>
            </a:r>
            <a:r>
              <a:rPr lang="en-US" altLang="zh-CN">
                <a:solidFill>
                  <a:schemeClr val="tx1"/>
                </a:solidFill>
              </a:rPr>
              <a:t>…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2172" y="1075690"/>
            <a:ext cx="5953631" cy="1687830"/>
          </a:xfrm>
          <a:prstGeom prst="rect">
            <a:avLst/>
          </a:prstGeom>
          <a:noFill/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2794212" y="3403726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 rot="16200000">
            <a:off x="1894832" y="4396911"/>
            <a:ext cx="42369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1238887" y="4762031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目标</a:t>
            </a:r>
            <a:r>
              <a:rPr lang="en-US" altLang="zh-CN" b="1">
                <a:solidFill>
                  <a:schemeClr val="tx1"/>
                </a:solidFill>
              </a:rPr>
              <a:t>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2236968" y="4762031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目标</a:t>
            </a:r>
            <a:r>
              <a:rPr lang="en-US" altLang="zh-CN" b="1">
                <a:solidFill>
                  <a:schemeClr val="tx1"/>
                </a:solidFill>
              </a:rPr>
              <a:t>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944888" y="4803773"/>
            <a:ext cx="292080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2" name="十字箭头 11"/>
          <p:cNvSpPr/>
          <p:nvPr/>
        </p:nvSpPr>
        <p:spPr>
          <a:xfrm>
            <a:off x="3121066" y="3097024"/>
            <a:ext cx="932556" cy="882458"/>
          </a:xfrm>
          <a:prstGeom prst="quadArrow">
            <a:avLst/>
          </a:prstGeom>
          <a:solidFill>
            <a:srgbClr val="ADC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动作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198772" y="805566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角加速度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184805" y="813889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线加速度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583" y="2523608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900" b="1">
                <a:solidFill>
                  <a:srgbClr val="C00000"/>
                </a:solidFill>
              </a:rPr>
              <a:t>信息整合</a:t>
            </a:r>
            <a:endParaRPr lang="zh-CN" sz="900" b="1">
              <a:solidFill>
                <a:srgbClr val="C00000"/>
              </a:solidFill>
            </a:endParaRPr>
          </a:p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误差修正</a:t>
            </a:r>
            <a:endParaRPr lang="zh-CN" altLang="en-US" sz="900" b="1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1840" y="1203328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rgbClr val="C00000"/>
                </a:solidFill>
              </a:rPr>
              <a:t>边界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570" y="1554103"/>
            <a:ext cx="1050290" cy="1050290"/>
          </a:xfrm>
          <a:prstGeom prst="rect">
            <a:avLst/>
          </a:prstGeom>
        </p:spPr>
      </p:pic>
      <p:cxnSp>
        <p:nvCxnSpPr>
          <p:cNvPr id="21" name="连接符: 肘形 20"/>
          <p:cNvCxnSpPr>
            <a:stCxn id="13" idx="2"/>
            <a:endCxn id="5" idx="0"/>
          </p:cNvCxnSpPr>
          <p:nvPr/>
        </p:nvCxnSpPr>
        <p:spPr>
          <a:xfrm rot="5400000">
            <a:off x="2401616" y="2480806"/>
            <a:ext cx="493513" cy="740686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/>
          <p:cNvCxnSpPr>
            <a:stCxn id="4" idx="2"/>
            <a:endCxn id="5" idx="0"/>
          </p:cNvCxnSpPr>
          <p:nvPr/>
        </p:nvCxnSpPr>
        <p:spPr>
          <a:xfrm rot="16200000" flipH="1">
            <a:off x="1520214" y="2340090"/>
            <a:ext cx="619733" cy="895897"/>
          </a:xfrm>
          <a:prstGeom prst="bentConnector3">
            <a:avLst>
              <a:gd name="adj1" fmla="val 59443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957" y="1577961"/>
            <a:ext cx="1050290" cy="1014177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474409" y="1229985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速度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  <a:endParaRPr lang="zh-CN" sz="1200" b="1">
              <a:solidFill>
                <a:schemeClr val="tx1"/>
              </a:solidFill>
            </a:endParaRPr>
          </a:p>
        </p:txBody>
      </p:sp>
      <p:cxnSp>
        <p:nvCxnSpPr>
          <p:cNvPr id="39" name="连接符: 肘形 38"/>
          <p:cNvCxnSpPr>
            <a:stCxn id="46" idx="2"/>
            <a:endCxn id="33" idx="0"/>
          </p:cNvCxnSpPr>
          <p:nvPr/>
        </p:nvCxnSpPr>
        <p:spPr>
          <a:xfrm rot="16200000" flipH="1">
            <a:off x="5203446" y="555478"/>
            <a:ext cx="592943" cy="756070"/>
          </a:xfrm>
          <a:prstGeom prst="bentConnector3">
            <a:avLst>
              <a:gd name="adj1" fmla="val 63922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46" idx="2"/>
            <a:endCxn id="53" idx="0"/>
          </p:cNvCxnSpPr>
          <p:nvPr/>
        </p:nvCxnSpPr>
        <p:spPr>
          <a:xfrm rot="5400000">
            <a:off x="4478667" y="560859"/>
            <a:ext cx="567033" cy="719399"/>
          </a:xfrm>
          <a:prstGeom prst="bentConnector3">
            <a:avLst>
              <a:gd name="adj1" fmla="val 66798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/>
          <p:cNvCxnSpPr>
            <a:stCxn id="47" idx="2"/>
            <a:endCxn id="41" idx="0"/>
          </p:cNvCxnSpPr>
          <p:nvPr/>
        </p:nvCxnSpPr>
        <p:spPr>
          <a:xfrm rot="5400000">
            <a:off x="1490875" y="522065"/>
            <a:ext cx="543837" cy="753912"/>
          </a:xfrm>
          <a:prstGeom prst="bentConnector3">
            <a:avLst>
              <a:gd name="adj1" fmla="val 62106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/>
          <p:cNvCxnSpPr>
            <a:stCxn id="47" idx="2"/>
            <a:endCxn id="10" idx="0"/>
          </p:cNvCxnSpPr>
          <p:nvPr/>
        </p:nvCxnSpPr>
        <p:spPr>
          <a:xfrm rot="16200000" flipH="1">
            <a:off x="2294454" y="472398"/>
            <a:ext cx="576225" cy="885634"/>
          </a:xfrm>
          <a:prstGeom prst="bentConnector3">
            <a:avLst>
              <a:gd name="adj1" fmla="val 58887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175" y="83820"/>
            <a:ext cx="2204720" cy="26847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665" y="2926715"/>
            <a:ext cx="2213610" cy="2033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1125" y="1365885"/>
            <a:ext cx="3024505" cy="2778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082675"/>
            <a:ext cx="2446020" cy="2978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84298" y="38099"/>
            <a:ext cx="3773496" cy="225895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1508856" y="825462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836028" y="825462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尾侧前额叶皮层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504420" y="1699536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腹侧前额叶皮层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508856" y="70623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背侧前额叶皮层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79409" y="832928"/>
            <a:ext cx="733661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眶额皮层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4116470" y="825462"/>
            <a:ext cx="791165" cy="4742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前运动皮层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5178535" y="835116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初级运动皮层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4109117" y="1608381"/>
            <a:ext cx="791165" cy="4044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辅助运动皮层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6153232" y="804576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初级感觉皮层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7113753" y="803829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后顶叶皮层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7" name="肘形连接符 6"/>
          <p:cNvCxnSpPr>
            <a:stCxn id="66" idx="0"/>
            <a:endCxn id="42" idx="3"/>
          </p:cNvCxnSpPr>
          <p:nvPr/>
        </p:nvCxnSpPr>
        <p:spPr>
          <a:xfrm rot="16200000" flipV="1">
            <a:off x="4758337" y="-1954854"/>
            <a:ext cx="485641" cy="503172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4" idx="3"/>
            <a:endCxn id="66" idx="1"/>
          </p:cNvCxnSpPr>
          <p:nvPr/>
        </p:nvCxnSpPr>
        <p:spPr>
          <a:xfrm flipV="1">
            <a:off x="6959763" y="1036124"/>
            <a:ext cx="153990" cy="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8042796" y="2208275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初级视觉皮层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7233257" y="2208275"/>
            <a:ext cx="581697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V2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7162376" y="1566301"/>
            <a:ext cx="717396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MT/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MST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77" idx="0"/>
            <a:endCxn id="66" idx="2"/>
          </p:cNvCxnSpPr>
          <p:nvPr/>
        </p:nvCxnSpPr>
        <p:spPr>
          <a:xfrm flipH="1" flipV="1">
            <a:off x="7517019" y="1268418"/>
            <a:ext cx="4055" cy="2978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9" idx="0"/>
            <a:endCxn id="77" idx="2"/>
          </p:cNvCxnSpPr>
          <p:nvPr/>
        </p:nvCxnSpPr>
        <p:spPr>
          <a:xfrm flipH="1" flipV="1">
            <a:off x="7521074" y="2030890"/>
            <a:ext cx="3032" cy="17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8" idx="1"/>
            <a:endCxn id="69" idx="3"/>
          </p:cNvCxnSpPr>
          <p:nvPr/>
        </p:nvCxnSpPr>
        <p:spPr>
          <a:xfrm flipH="1">
            <a:off x="7814954" y="2440570"/>
            <a:ext cx="227842" cy="0"/>
          </a:xfrm>
          <a:prstGeom prst="straightConnector1">
            <a:avLst/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圆角矩形 77"/>
          <p:cNvSpPr/>
          <p:nvPr/>
        </p:nvSpPr>
        <p:spPr>
          <a:xfrm>
            <a:off x="6289465" y="2208275"/>
            <a:ext cx="581697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V4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5280954" y="2210137"/>
            <a:ext cx="73856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下颞皮层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>
            <a:stCxn id="69" idx="1"/>
            <a:endCxn id="78" idx="3"/>
          </p:cNvCxnSpPr>
          <p:nvPr/>
        </p:nvCxnSpPr>
        <p:spPr>
          <a:xfrm flipH="1">
            <a:off x="6871162" y="2440570"/>
            <a:ext cx="362095" cy="0"/>
          </a:xfrm>
          <a:prstGeom prst="straightConnector1">
            <a:avLst/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78" idx="1"/>
            <a:endCxn id="82" idx="3"/>
          </p:cNvCxnSpPr>
          <p:nvPr/>
        </p:nvCxnSpPr>
        <p:spPr>
          <a:xfrm flipH="1">
            <a:off x="6019515" y="2440570"/>
            <a:ext cx="269950" cy="1862"/>
          </a:xfrm>
          <a:prstGeom prst="straightConnector1">
            <a:avLst/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82" idx="1"/>
            <a:endCxn id="40" idx="3"/>
          </p:cNvCxnSpPr>
          <p:nvPr/>
        </p:nvCxnSpPr>
        <p:spPr>
          <a:xfrm rot="10800000">
            <a:off x="2480858" y="1947102"/>
            <a:ext cx="2800096" cy="495331"/>
          </a:xfrm>
          <a:prstGeom prst="bentConnector3">
            <a:avLst>
              <a:gd name="adj1" fmla="val 57594"/>
            </a:avLst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1" idx="3"/>
            <a:endCxn id="52" idx="1"/>
          </p:cNvCxnSpPr>
          <p:nvPr/>
        </p:nvCxnSpPr>
        <p:spPr>
          <a:xfrm>
            <a:off x="4907635" y="1062584"/>
            <a:ext cx="270900" cy="48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9" idx="3"/>
            <a:endCxn id="51" idx="1"/>
          </p:cNvCxnSpPr>
          <p:nvPr/>
        </p:nvCxnSpPr>
        <p:spPr>
          <a:xfrm flipV="1">
            <a:off x="3812466" y="1062584"/>
            <a:ext cx="304004" cy="104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3569095" y="2845432"/>
            <a:ext cx="764864" cy="385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丘脑腹外侧核嘴侧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5274207" y="2840020"/>
            <a:ext cx="764864" cy="385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丘脑腹外侧核尾侧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6207085" y="2843867"/>
            <a:ext cx="764864" cy="385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脑桥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小脑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6045763" y="3042991"/>
            <a:ext cx="168014" cy="3847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>
            <a:stCxn id="87" idx="1"/>
            <a:endCxn id="52" idx="2"/>
          </p:cNvCxnSpPr>
          <p:nvPr/>
        </p:nvCxnSpPr>
        <p:spPr>
          <a:xfrm rot="10800000" flipH="1">
            <a:off x="5274207" y="1299706"/>
            <a:ext cx="307594" cy="1733171"/>
          </a:xfrm>
          <a:prstGeom prst="bentConnector4">
            <a:avLst>
              <a:gd name="adj1" fmla="val -42056"/>
              <a:gd name="adj2" fmla="val 555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连接符 93"/>
          <p:cNvCxnSpPr>
            <a:stCxn id="86" idx="3"/>
            <a:endCxn id="54" idx="2"/>
          </p:cNvCxnSpPr>
          <p:nvPr/>
        </p:nvCxnSpPr>
        <p:spPr>
          <a:xfrm flipV="1">
            <a:off x="4333959" y="2012832"/>
            <a:ext cx="170741" cy="1025456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肘形连接符 96"/>
          <p:cNvCxnSpPr>
            <a:stCxn id="68" idx="0"/>
            <a:endCxn id="77" idx="3"/>
          </p:cNvCxnSpPr>
          <p:nvPr/>
        </p:nvCxnSpPr>
        <p:spPr>
          <a:xfrm rot="16200000" flipV="1">
            <a:off x="7958078" y="1720291"/>
            <a:ext cx="409679" cy="56629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圆角矩形 97"/>
          <p:cNvSpPr/>
          <p:nvPr/>
        </p:nvSpPr>
        <p:spPr>
          <a:xfrm>
            <a:off x="184298" y="2463865"/>
            <a:ext cx="3216783" cy="16585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4065827" y="3564426"/>
            <a:ext cx="559046" cy="2482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红核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5153370" y="3593327"/>
            <a:ext cx="604870" cy="2479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网状核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6113599" y="3564427"/>
            <a:ext cx="882806" cy="2768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上丘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前庭核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3890226" y="4349189"/>
            <a:ext cx="3106178" cy="247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脊髓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114" name="直接箭头连接符 113"/>
          <p:cNvCxnSpPr>
            <a:stCxn id="54" idx="0"/>
            <a:endCxn id="51" idx="2"/>
          </p:cNvCxnSpPr>
          <p:nvPr/>
        </p:nvCxnSpPr>
        <p:spPr>
          <a:xfrm flipV="1">
            <a:off x="4504700" y="1299705"/>
            <a:ext cx="7353" cy="308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3963711" y="3966162"/>
            <a:ext cx="1284408" cy="2810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外侧通路</a:t>
            </a:r>
            <a:r>
              <a:rPr lang="en-US" altLang="zh-CN" sz="1000" b="1">
                <a:solidFill>
                  <a:schemeClr val="tx1"/>
                </a:solidFill>
              </a:rPr>
              <a:t>:</a:t>
            </a:r>
            <a:r>
              <a:rPr lang="zh-CN" altLang="en-US" sz="1000" b="1">
                <a:solidFill>
                  <a:schemeClr val="tx1"/>
                </a:solidFill>
              </a:rPr>
              <a:t>远端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298721" y="3969702"/>
            <a:ext cx="1572441" cy="2810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腹内侧通路</a:t>
            </a:r>
            <a:r>
              <a:rPr lang="en-US" altLang="zh-CN" sz="1000" b="1">
                <a:solidFill>
                  <a:schemeClr val="tx1"/>
                </a:solidFill>
              </a:rPr>
              <a:t>:</a:t>
            </a:r>
            <a:r>
              <a:rPr lang="zh-CN" altLang="en-US" sz="1000" b="1">
                <a:solidFill>
                  <a:schemeClr val="tx1"/>
                </a:solidFill>
              </a:rPr>
              <a:t>姿势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 flipH="1">
            <a:off x="5008246" y="1073026"/>
            <a:ext cx="17674" cy="326198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/>
          <p:cNvCxnSpPr>
            <a:endCxn id="106" idx="0"/>
          </p:cNvCxnSpPr>
          <p:nvPr/>
        </p:nvCxnSpPr>
        <p:spPr>
          <a:xfrm rot="10800000" flipV="1">
            <a:off x="4345351" y="3353980"/>
            <a:ext cx="655815" cy="210446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连接符 130"/>
          <p:cNvCxnSpPr>
            <a:endCxn id="107" idx="0"/>
          </p:cNvCxnSpPr>
          <p:nvPr/>
        </p:nvCxnSpPr>
        <p:spPr>
          <a:xfrm>
            <a:off x="5022194" y="3353980"/>
            <a:ext cx="433611" cy="239347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肘形连接符 132"/>
          <p:cNvCxnSpPr>
            <a:endCxn id="108" idx="0"/>
          </p:cNvCxnSpPr>
          <p:nvPr/>
        </p:nvCxnSpPr>
        <p:spPr>
          <a:xfrm>
            <a:off x="5455805" y="3353980"/>
            <a:ext cx="1099197" cy="210447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07" idx="2"/>
          </p:cNvCxnSpPr>
          <p:nvPr/>
        </p:nvCxnSpPr>
        <p:spPr>
          <a:xfrm>
            <a:off x="5455805" y="3841313"/>
            <a:ext cx="0" cy="49370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08" idx="2"/>
          </p:cNvCxnSpPr>
          <p:nvPr/>
        </p:nvCxnSpPr>
        <p:spPr>
          <a:xfrm>
            <a:off x="6555002" y="3841312"/>
            <a:ext cx="0" cy="50787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06" idx="2"/>
          </p:cNvCxnSpPr>
          <p:nvPr/>
        </p:nvCxnSpPr>
        <p:spPr>
          <a:xfrm>
            <a:off x="4345350" y="3812641"/>
            <a:ext cx="1" cy="52237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圆角矩形 142"/>
          <p:cNvSpPr/>
          <p:nvPr/>
        </p:nvSpPr>
        <p:spPr>
          <a:xfrm>
            <a:off x="288437" y="2764968"/>
            <a:ext cx="1792088" cy="10436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2530410" y="2916427"/>
            <a:ext cx="611236" cy="2524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苍白球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837784" y="4190814"/>
            <a:ext cx="1643074" cy="17698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基底神经节（强化学习）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157" name="肘形连接符 156"/>
          <p:cNvCxnSpPr>
            <a:stCxn id="64" idx="2"/>
            <a:endCxn id="88" idx="3"/>
          </p:cNvCxnSpPr>
          <p:nvPr/>
        </p:nvCxnSpPr>
        <p:spPr>
          <a:xfrm rot="16200000" flipH="1">
            <a:off x="5880444" y="1945218"/>
            <a:ext cx="1767558" cy="415451"/>
          </a:xfrm>
          <a:prstGeom prst="bentConnector4">
            <a:avLst>
              <a:gd name="adj1" fmla="val 44545"/>
              <a:gd name="adj2" fmla="val 131181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/>
          <p:cNvSpPr/>
          <p:nvPr/>
        </p:nvSpPr>
        <p:spPr>
          <a:xfrm>
            <a:off x="880398" y="3854494"/>
            <a:ext cx="685893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纹状体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82" name="圆角矩形 181"/>
          <p:cNvSpPr/>
          <p:nvPr/>
        </p:nvSpPr>
        <p:spPr>
          <a:xfrm>
            <a:off x="1071932" y="3428980"/>
            <a:ext cx="910695" cy="2524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腹侧纹状体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83" name="圆角矩形 182"/>
          <p:cNvSpPr/>
          <p:nvPr/>
        </p:nvSpPr>
        <p:spPr>
          <a:xfrm>
            <a:off x="1050176" y="2916427"/>
            <a:ext cx="910695" cy="2524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背侧纹状体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194" name="肘形连接符 193"/>
          <p:cNvCxnSpPr>
            <a:endCxn id="143" idx="0"/>
          </p:cNvCxnSpPr>
          <p:nvPr/>
        </p:nvCxnSpPr>
        <p:spPr>
          <a:xfrm rot="5400000">
            <a:off x="647026" y="1845702"/>
            <a:ext cx="1456722" cy="381811"/>
          </a:xfrm>
          <a:prstGeom prst="bentConnector3">
            <a:avLst>
              <a:gd name="adj1" fmla="val 1861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/>
          <p:cNvSpPr/>
          <p:nvPr/>
        </p:nvSpPr>
        <p:spPr>
          <a:xfrm>
            <a:off x="398413" y="3482690"/>
            <a:ext cx="594123" cy="1567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评论家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389355" y="2964262"/>
            <a:ext cx="609501" cy="1567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动作者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1727588" y="3762979"/>
            <a:ext cx="1036103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多巴胺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(</a:t>
            </a:r>
            <a:r>
              <a:rPr lang="zh-CN" altLang="en-US" sz="1000" b="1">
                <a:solidFill>
                  <a:schemeClr val="tx1"/>
                </a:solidFill>
              </a:rPr>
              <a:t>时间差分误差</a:t>
            </a:r>
            <a:r>
              <a:rPr lang="en-US" altLang="zh-CN" sz="1000" b="1">
                <a:solidFill>
                  <a:schemeClr val="tx1"/>
                </a:solidFill>
              </a:rPr>
              <a:t>)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5136419" y="4865385"/>
            <a:ext cx="620641" cy="2314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环境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01" name="肘形连接符 200"/>
          <p:cNvCxnSpPr>
            <a:stCxn id="199" idx="3"/>
            <a:endCxn id="68" idx="3"/>
          </p:cNvCxnSpPr>
          <p:nvPr/>
        </p:nvCxnSpPr>
        <p:spPr>
          <a:xfrm flipV="1">
            <a:off x="5757060" y="2440570"/>
            <a:ext cx="3092267" cy="2540561"/>
          </a:xfrm>
          <a:prstGeom prst="bentConnector3">
            <a:avLst>
              <a:gd name="adj1" fmla="val 10542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箭头连接符 205"/>
          <p:cNvCxnSpPr>
            <a:stCxn id="183" idx="3"/>
            <a:endCxn id="144" idx="1"/>
          </p:cNvCxnSpPr>
          <p:nvPr/>
        </p:nvCxnSpPr>
        <p:spPr>
          <a:xfrm>
            <a:off x="1960871" y="3042629"/>
            <a:ext cx="5695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圆角矩形 206"/>
          <p:cNvSpPr/>
          <p:nvPr/>
        </p:nvSpPr>
        <p:spPr>
          <a:xfrm>
            <a:off x="2483722" y="3296582"/>
            <a:ext cx="787129" cy="5120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中脑</a:t>
            </a:r>
            <a:r>
              <a:rPr lang="zh-CN" altLang="en-US" sz="1000" b="1">
                <a:solidFill>
                  <a:schemeClr val="tx1"/>
                </a:solidFill>
              </a:rPr>
              <a:t>腹侧被盖区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黑质致密部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25" name="直接箭头连接符 224"/>
          <p:cNvCxnSpPr>
            <a:stCxn id="207" idx="1"/>
            <a:endCxn id="182" idx="3"/>
          </p:cNvCxnSpPr>
          <p:nvPr/>
        </p:nvCxnSpPr>
        <p:spPr>
          <a:xfrm flipH="1">
            <a:off x="1982627" y="3552617"/>
            <a:ext cx="501095" cy="25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stCxn id="40" idx="0"/>
            <a:endCxn id="57" idx="2"/>
          </p:cNvCxnSpPr>
          <p:nvPr/>
        </p:nvCxnSpPr>
        <p:spPr>
          <a:xfrm flipV="1">
            <a:off x="1992639" y="1320591"/>
            <a:ext cx="4436" cy="3789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矩形 232"/>
          <p:cNvSpPr/>
          <p:nvPr/>
        </p:nvSpPr>
        <p:spPr>
          <a:xfrm>
            <a:off x="669806" y="1962847"/>
            <a:ext cx="461540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筛选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35" name="直接箭头连接符 234"/>
          <p:cNvCxnSpPr>
            <a:stCxn id="44" idx="3"/>
            <a:endCxn id="57" idx="1"/>
          </p:cNvCxnSpPr>
          <p:nvPr/>
        </p:nvCxnSpPr>
        <p:spPr>
          <a:xfrm flipV="1">
            <a:off x="1013070" y="1073027"/>
            <a:ext cx="495786" cy="74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矩形 235"/>
          <p:cNvSpPr/>
          <p:nvPr/>
        </p:nvSpPr>
        <p:spPr>
          <a:xfrm>
            <a:off x="1006981" y="873613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目的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38" name="直接箭头连接符 237"/>
          <p:cNvCxnSpPr>
            <a:stCxn id="57" idx="3"/>
            <a:endCxn id="39" idx="1"/>
          </p:cNvCxnSpPr>
          <p:nvPr/>
        </p:nvCxnSpPr>
        <p:spPr>
          <a:xfrm>
            <a:off x="2485294" y="1073027"/>
            <a:ext cx="3507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/>
          <p:cNvSpPr/>
          <p:nvPr/>
        </p:nvSpPr>
        <p:spPr>
          <a:xfrm>
            <a:off x="2429891" y="870877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41" name="直接箭头连接符 240"/>
          <p:cNvCxnSpPr>
            <a:stCxn id="42" idx="2"/>
            <a:endCxn id="57" idx="0"/>
          </p:cNvCxnSpPr>
          <p:nvPr/>
        </p:nvCxnSpPr>
        <p:spPr>
          <a:xfrm>
            <a:off x="1997075" y="565752"/>
            <a:ext cx="0" cy="25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矩形 241"/>
          <p:cNvSpPr/>
          <p:nvPr/>
        </p:nvSpPr>
        <p:spPr>
          <a:xfrm>
            <a:off x="1984089" y="598748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目标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2780072" y="143638"/>
            <a:ext cx="835589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最近事件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2665596" y="1780652"/>
            <a:ext cx="835589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视听内容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1960871" y="1507234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目标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253" name="直接箭头连接符 252"/>
          <p:cNvCxnSpPr>
            <a:stCxn id="109" idx="2"/>
            <a:endCxn id="199" idx="0"/>
          </p:cNvCxnSpPr>
          <p:nvPr/>
        </p:nvCxnSpPr>
        <p:spPr>
          <a:xfrm>
            <a:off x="5443315" y="4597175"/>
            <a:ext cx="3425" cy="2682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/>
          <p:cNvCxnSpPr>
            <a:stCxn id="144" idx="3"/>
            <a:endCxn id="86" idx="1"/>
          </p:cNvCxnSpPr>
          <p:nvPr/>
        </p:nvCxnSpPr>
        <p:spPr>
          <a:xfrm flipV="1">
            <a:off x="3141646" y="3038288"/>
            <a:ext cx="427449" cy="43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矩形 270"/>
          <p:cNvSpPr/>
          <p:nvPr/>
        </p:nvSpPr>
        <p:spPr>
          <a:xfrm>
            <a:off x="2064698" y="2860363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139793" y="56782"/>
            <a:ext cx="851886" cy="17698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前额叶皮层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306106" y="1306662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自我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294654" y="677115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社会</a:t>
            </a:r>
            <a:endParaRPr lang="zh-CN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accent3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WPS 演示</Application>
  <PresentationFormat>全屏显示(16:9)</PresentationFormat>
  <Paragraphs>272</Paragraphs>
  <Slides>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28" baseType="lpstr">
      <vt:lpstr>Arial</vt:lpstr>
      <vt:lpstr>宋体</vt:lpstr>
      <vt:lpstr>Wingdings</vt:lpstr>
      <vt:lpstr>Arial</vt:lpstr>
      <vt:lpstr>Economica</vt:lpstr>
      <vt:lpstr>Open Sans</vt:lpstr>
      <vt:lpstr>Muli Regular</vt:lpstr>
      <vt:lpstr>微软雅黑</vt:lpstr>
      <vt:lpstr>Calibri</vt:lpstr>
      <vt:lpstr>Times New Roman</vt:lpstr>
      <vt:lpstr>等线</vt:lpstr>
      <vt:lpstr>Calibri</vt:lpstr>
      <vt:lpstr>仿宋_GB2312</vt:lpstr>
      <vt:lpstr>仿宋</vt:lpstr>
      <vt:lpstr>Muli</vt:lpstr>
      <vt:lpstr>Wingdings</vt:lpstr>
      <vt:lpstr>Arial Unicode MS</vt:lpstr>
      <vt:lpstr>Wingdings 2</vt:lpstr>
      <vt:lpstr>Times New Roman</vt:lpstr>
      <vt:lpstr>黑体</vt:lpstr>
      <vt:lpstr>Luxe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王海东</cp:lastModifiedBy>
  <cp:revision>1143</cp:revision>
  <dcterms:created xsi:type="dcterms:W3CDTF">2020-04-29T14:54:00Z</dcterms:created>
  <dcterms:modified xsi:type="dcterms:W3CDTF">2025-05-20T00:54:41Z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52001D24D9B141B2A1B5955D7D21ACC2</vt:lpwstr>
  </property>
  <property fmtid="{D5CDD505-2E9C-101B-9397-08002B2CF9AE}" pid="3" name="KSOProductBuildVer">
    <vt:lpwstr>2052-12.1.0.20305</vt:lpwstr>
  </property>
</Properties>
</file>